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92" r:id="rId2"/>
    <p:sldId id="257" r:id="rId3"/>
    <p:sldId id="256" r:id="rId4"/>
    <p:sldId id="309" r:id="rId5"/>
    <p:sldId id="314" r:id="rId6"/>
    <p:sldId id="307" r:id="rId7"/>
    <p:sldId id="315" r:id="rId8"/>
    <p:sldId id="304" r:id="rId9"/>
    <p:sldId id="262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33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1950" y="984"/>
      </p:cViewPr>
      <p:guideLst>
        <p:guide orient="horz" pos="2205"/>
        <p:guide pos="388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996CB-EACF-41A9-BEC2-1DB6881650EF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A8FDA-5F65-4BDE-942E-D0A83EE6909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9678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CA8FDA-5F65-4BDE-942E-D0A83EE6909E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463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C639F7-BBFB-FB98-9D82-D2C9EBD5E27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9" b="24324"/>
          <a:stretch>
            <a:fillRect/>
          </a:stretch>
        </p:blipFill>
        <p:spPr bwMode="auto">
          <a:xfrm>
            <a:off x="7783286" y="4831255"/>
            <a:ext cx="4479464" cy="202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AD66933-5B0E-A06E-388B-90AEF8049C45}"/>
              </a:ext>
            </a:extLst>
          </p:cNvPr>
          <p:cNvGrpSpPr/>
          <p:nvPr userDrawn="1"/>
        </p:nvGrpSpPr>
        <p:grpSpPr>
          <a:xfrm>
            <a:off x="-54430" y="-141517"/>
            <a:ext cx="12423531" cy="685799"/>
            <a:chOff x="-54430" y="-141517"/>
            <a:chExt cx="12423531" cy="685799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1D74287C-5824-05C8-E89A-0B82FEF9809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462"/>
            <a:stretch>
              <a:fillRect/>
            </a:stretch>
          </p:blipFill>
          <p:spPr bwMode="auto">
            <a:xfrm>
              <a:off x="8936124" y="-130631"/>
              <a:ext cx="3432977" cy="653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AA2AE2F-2DCD-19C2-C14D-F1FFDA6F413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462"/>
            <a:stretch>
              <a:fillRect/>
            </a:stretch>
          </p:blipFill>
          <p:spPr bwMode="auto">
            <a:xfrm>
              <a:off x="-54430" y="-108860"/>
              <a:ext cx="3432977" cy="653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4308CFB-C00B-2F9B-7B7B-B6DBF741488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462"/>
            <a:stretch>
              <a:fillRect/>
            </a:stretch>
          </p:blipFill>
          <p:spPr bwMode="auto">
            <a:xfrm>
              <a:off x="2946050" y="-141517"/>
              <a:ext cx="3432977" cy="653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19CD0DE4-4DD2-BBA5-FE28-454769D0BA3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462"/>
            <a:stretch>
              <a:fillRect/>
            </a:stretch>
          </p:blipFill>
          <p:spPr bwMode="auto">
            <a:xfrm>
              <a:off x="5957416" y="-141517"/>
              <a:ext cx="3432977" cy="653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227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9C01F-CBC0-EBC2-DA94-6DE66B4D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A560889-8D4A-B944-1712-536898BE3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7D52D0D-4C4D-91F9-5533-9A759876B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FE2F-652A-4FC1-8295-58633D314320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AE18E1A-6375-9FA7-C5F2-A08FAD9DB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68CF881-ED1E-2960-16F9-E1433A21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F0E6-2ED1-4D08-B853-A5CE1BB9FA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534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BBC82D9-A2D6-9A02-5D6F-D464A730D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41966112-682D-058C-543A-3E1BB0B38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43BAEE2-F43A-6277-24F1-3EA843799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FE2F-652A-4FC1-8295-58633D314320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D9781D1-403A-1DB0-E651-3D0154DC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19EC7C2-237C-D77E-4C7D-B2954B964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F0E6-2ED1-4D08-B853-A5CE1BB9FA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506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ABE65-51B0-E80D-8923-CB0AB49C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196D038-43B7-BBA6-4667-E714FE854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EBFDB08-9244-29E1-41BF-0F16B22C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FE2F-652A-4FC1-8295-58633D314320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267603-14F5-0C6B-A63C-942E01AB8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EFE5BDB-ABD4-74F5-D143-E9BB17E5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F0E6-2ED1-4D08-B853-A5CE1BB9FA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3761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E2624-7B55-8B7A-4B47-3615F720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282F244-EA7E-173D-5A90-66499D180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02EC213-9FD8-327C-DA53-098798409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FE2F-652A-4FC1-8295-58633D314320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97D49DE-3169-BEF7-E3EE-33E53EA6B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50652AA-B22B-AFF8-34C9-46595AD6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F0E6-2ED1-4D08-B853-A5CE1BB9FA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656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E27DB-D027-4F64-7B75-E92C958E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F11E84-B4F4-400F-DA95-9C74B1CB8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D6885ED-EA2B-CDA4-83E8-0BC5BFAA2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7D62985-97B8-FE7B-99C8-F59D8793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FE2F-652A-4FC1-8295-58633D314320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B4350F4-B2B6-BCEA-B805-401D16E20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2A99B12-47F4-42EE-6374-05C112706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F0E6-2ED1-4D08-B853-A5CE1BB9FA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96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1B28D-BB13-DF33-F43D-D87C6C242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938030F-208E-DA4D-65F9-DA7886E99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4EF93CD-D0C2-1C3E-4869-6DFE21711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00EB205-0BA0-8E95-FD63-2DF07EFEC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0A33C73-A822-3E39-8EE9-419B2CBCBB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0D6A2108-FA2A-4985-9F3B-2D48DCFCE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FE2F-652A-4FC1-8295-58633D314320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D6E1203-4170-AACB-628B-AEABF5E66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1668BFE-08FE-DB4F-5836-369C8D2F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F0E6-2ED1-4D08-B853-A5CE1BB9FA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22848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8F5F1-4856-9D3A-7E86-FD019D26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E25FF70-1D03-DB03-50A8-E7F702A1B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FE2F-652A-4FC1-8295-58633D314320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C8631BB-A397-8419-6077-E41CE614B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B04B2E5-86D0-D3EB-665E-6A7EA1EBA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F0E6-2ED1-4D08-B853-A5CE1BB9FA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465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5995ADA-8F45-DE05-F88E-37CF080C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FE2F-652A-4FC1-8295-58633D314320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4CB23FC3-1D90-C87F-0A12-DB1CD2CFE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4A759F7-84A7-51E8-72AC-E525947F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F0E6-2ED1-4D08-B853-A5CE1BB9FA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24040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993C6-9294-7155-3753-EC46A18D0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1C776C1-89EE-9495-DC14-DCEC47FD8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56C0150-B8DA-E4E7-9E7A-C43A4E9EB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996B061-494F-27B5-3923-AC12DAC38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FE2F-652A-4FC1-8295-58633D314320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E1E8689-F074-A6C3-73C1-B4613E297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663079B-08E8-E5C2-CE7D-5A9C4B2F0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F0E6-2ED1-4D08-B853-A5CE1BB9FA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2428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356965-89AF-E3B0-2E22-5D607499E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0B954C8-CEDC-7C16-B1DD-4C31C4A44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2CF924C-E71B-436C-E373-53922B9D1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33BCFAE-BFFF-5D23-C434-627E34EE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FE2F-652A-4FC1-8295-58633D314320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E0E4B5A-89BD-1896-CBC4-D83EA7C33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BEC0779-E47F-F7CA-03D9-ABF5C29F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F0E6-2ED1-4D08-B853-A5CE1BB9FA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458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A6F218C2-535B-9E81-30B9-78790B755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D91AEF3-484B-392A-3ED0-536DD7D91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0598832-8E15-18BF-AE17-B6EE7D791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99FE2F-652A-4FC1-8295-58633D314320}" type="datetimeFigureOut">
              <a:rPr lang="pt-PT" smtClean="0"/>
              <a:t>09/06/2025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A4069CE-ACB6-5FD2-0403-FB15918C2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1275FBC-85D4-6718-C7D3-9D320AF05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5DF0E6-2ED1-4D08-B853-A5CE1BB9FA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5418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79F3E6-378E-35A0-2876-65A17636994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447800" y="1398361"/>
            <a:ext cx="9144000" cy="2387600"/>
          </a:xfrm>
        </p:spPr>
        <p:txBody>
          <a:bodyPr>
            <a:normAutofit fontScale="90000"/>
          </a:bodyPr>
          <a:lstStyle/>
          <a:p>
            <a:pPr algn="ctr"/>
            <a:br>
              <a:rPr lang="en" sz="6000" dirty="0">
                <a:solidFill>
                  <a:schemeClr val="bg1"/>
                </a:solidFill>
                <a:latin typeface="Anton" pitchFamily="2" charset="0"/>
              </a:rPr>
            </a:br>
            <a:r>
              <a:rPr lang="en" sz="8800" dirty="0">
                <a:solidFill>
                  <a:schemeClr val="bg1"/>
                </a:solidFill>
                <a:latin typeface="Anton" pitchFamily="2" charset="0"/>
              </a:rPr>
              <a:t>OpenBalance</a:t>
            </a:r>
            <a:br>
              <a:rPr lang="en" sz="8800" dirty="0">
                <a:solidFill>
                  <a:schemeClr val="bg1"/>
                </a:solidFill>
                <a:latin typeface="Anton" pitchFamily="2" charset="0"/>
              </a:rPr>
            </a:br>
            <a:br>
              <a:rPr lang="en" sz="8800" dirty="0">
                <a:solidFill>
                  <a:schemeClr val="bg1"/>
                </a:solidFill>
                <a:latin typeface="Anton" pitchFamily="2" charset="0"/>
              </a:rPr>
            </a:br>
            <a:r>
              <a:rPr lang="pt-PT" dirty="0">
                <a:solidFill>
                  <a:schemeClr val="bg1"/>
                </a:solidFill>
                <a:latin typeface="Anton" pitchFamily="2" charset="0"/>
              </a:rPr>
              <a:t>Plataforma de Equilíbrio com Controlo PID e Visão Computacional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C265D17-FE95-2C50-F555-84E1D778717B}"/>
              </a:ext>
            </a:extLst>
          </p:cNvPr>
          <p:cNvSpPr txBox="1">
            <a:spLocks/>
          </p:cNvSpPr>
          <p:nvPr/>
        </p:nvSpPr>
        <p:spPr>
          <a:xfrm>
            <a:off x="161925" y="4470400"/>
            <a:ext cx="77343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PT" dirty="0">
              <a:solidFill>
                <a:schemeClr val="bg1"/>
              </a:solidFill>
              <a:latin typeface="Anton" pitchFamily="2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CA18DA46-2416-3C51-1865-0B6FAEE12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" y="5664200"/>
            <a:ext cx="743902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PRIA – Laboratório de Aplicações em Robótica e Aprendizagem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Autor: João Pavão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Data: 14 de junho de 2025</a:t>
            </a:r>
          </a:p>
        </p:txBody>
      </p:sp>
    </p:spTree>
    <p:extLst>
      <p:ext uri="{BB962C8B-B14F-4D97-AF65-F5344CB8AC3E}">
        <p14:creationId xmlns:p14="http://schemas.microsoft.com/office/powerpoint/2010/main" val="369833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51;p43">
            <a:extLst>
              <a:ext uri="{FF2B5EF4-FFF2-40B4-BE49-F238E27FC236}">
                <a16:creationId xmlns:a16="http://schemas.microsoft.com/office/drawing/2014/main" id="{2FF7DFEA-8E82-A727-7804-0265AEF7FA36}"/>
              </a:ext>
            </a:extLst>
          </p:cNvPr>
          <p:cNvSpPr txBox="1">
            <a:spLocks/>
          </p:cNvSpPr>
          <p:nvPr/>
        </p:nvSpPr>
        <p:spPr>
          <a:xfrm>
            <a:off x="1888701" y="545454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6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>
                  <a:noFill/>
                </a:uFill>
                <a:latin typeface="Anton"/>
                <a:sym typeface="Anton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kumimoji="0" lang="en" sz="6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nton"/>
              <a:sym typeface="Anton"/>
            </a:endParaRPr>
          </a:p>
        </p:txBody>
      </p:sp>
      <p:sp>
        <p:nvSpPr>
          <p:cNvPr id="3" name="Google Shape;1152;p43">
            <a:extLst>
              <a:ext uri="{FF2B5EF4-FFF2-40B4-BE49-F238E27FC236}">
                <a16:creationId xmlns:a16="http://schemas.microsoft.com/office/drawing/2014/main" id="{213F4280-932A-C8DD-7AAD-54A629341F3E}"/>
              </a:ext>
            </a:extLst>
          </p:cNvPr>
          <p:cNvSpPr txBox="1">
            <a:spLocks/>
          </p:cNvSpPr>
          <p:nvPr/>
        </p:nvSpPr>
        <p:spPr>
          <a:xfrm>
            <a:off x="1888701" y="3133638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6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>
                  <a:noFill/>
                </a:uFill>
                <a:latin typeface="Anton"/>
                <a:sym typeface="Anton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kumimoji="0" lang="en" sz="6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nton"/>
              <a:sym typeface="Anton"/>
            </a:endParaRPr>
          </a:p>
        </p:txBody>
      </p:sp>
      <p:sp>
        <p:nvSpPr>
          <p:cNvPr id="4" name="Google Shape;1153;p43">
            <a:extLst>
              <a:ext uri="{FF2B5EF4-FFF2-40B4-BE49-F238E27FC236}">
                <a16:creationId xmlns:a16="http://schemas.microsoft.com/office/drawing/2014/main" id="{9B0A3EA5-431B-D6B9-7E1F-12CD60E8878C}"/>
              </a:ext>
            </a:extLst>
          </p:cNvPr>
          <p:cNvSpPr txBox="1">
            <a:spLocks/>
          </p:cNvSpPr>
          <p:nvPr/>
        </p:nvSpPr>
        <p:spPr>
          <a:xfrm>
            <a:off x="9126399" y="545454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6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>
                  <a:noFill/>
                </a:uFill>
                <a:latin typeface="Anton"/>
                <a:sym typeface="Anton"/>
              </a:rPr>
              <a:t>02</a:t>
            </a:r>
            <a:endParaRPr kumimoji="0" lang="en" sz="6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nton"/>
              <a:sym typeface="Anton"/>
            </a:endParaRPr>
          </a:p>
        </p:txBody>
      </p:sp>
      <p:sp>
        <p:nvSpPr>
          <p:cNvPr id="5" name="Google Shape;1154;p43">
            <a:extLst>
              <a:ext uri="{FF2B5EF4-FFF2-40B4-BE49-F238E27FC236}">
                <a16:creationId xmlns:a16="http://schemas.microsoft.com/office/drawing/2014/main" id="{416E3996-3E47-8A71-4437-4B063691EB41}"/>
              </a:ext>
            </a:extLst>
          </p:cNvPr>
          <p:cNvSpPr txBox="1">
            <a:spLocks/>
          </p:cNvSpPr>
          <p:nvPr/>
        </p:nvSpPr>
        <p:spPr>
          <a:xfrm>
            <a:off x="9126399" y="3133638"/>
            <a:ext cx="117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ton"/>
              <a:buNone/>
              <a:defRPr sz="3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nton"/>
              <a:buNone/>
              <a:tabLst/>
              <a:defRPr/>
            </a:pPr>
            <a:r>
              <a:rPr kumimoji="0" lang="en" sz="6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>
                  <a:noFill/>
                </a:uFill>
                <a:latin typeface="Anton"/>
                <a:sym typeface="Anto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04</a:t>
            </a:r>
            <a:endParaRPr kumimoji="0" lang="en" sz="6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nton"/>
              <a:sym typeface="Anton"/>
            </a:endParaRPr>
          </a:p>
        </p:txBody>
      </p:sp>
      <p:sp>
        <p:nvSpPr>
          <p:cNvPr id="6" name="Google Shape;1156;p43">
            <a:extLst>
              <a:ext uri="{FF2B5EF4-FFF2-40B4-BE49-F238E27FC236}">
                <a16:creationId xmlns:a16="http://schemas.microsoft.com/office/drawing/2014/main" id="{55DFD453-3308-CFA9-03ED-B9EBC1C33773}"/>
              </a:ext>
            </a:extLst>
          </p:cNvPr>
          <p:cNvSpPr txBox="1">
            <a:spLocks/>
          </p:cNvSpPr>
          <p:nvPr/>
        </p:nvSpPr>
        <p:spPr>
          <a:xfrm>
            <a:off x="423551" y="1851321"/>
            <a:ext cx="4107199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pt-PT" sz="5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  <a:lumOff val="90000"/>
                  </a:schemeClr>
                </a:solidFill>
                <a:effectLst/>
                <a:uLnTx/>
                <a:uFill>
                  <a:noFill/>
                </a:uFill>
                <a:latin typeface="Anton"/>
                <a:sym typeface="Anton"/>
              </a:rPr>
              <a:t>IDEIA</a:t>
            </a:r>
            <a:endParaRPr kumimoji="0" lang="pt-PT" sz="5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10000"/>
                  <a:lumOff val="90000"/>
                </a:schemeClr>
              </a:solidFill>
              <a:effectLst/>
              <a:uLnTx/>
              <a:uFillTx/>
              <a:latin typeface="Anton"/>
              <a:sym typeface="Anton"/>
            </a:endParaRPr>
          </a:p>
        </p:txBody>
      </p:sp>
      <p:sp>
        <p:nvSpPr>
          <p:cNvPr id="7" name="Google Shape;1158;p43">
            <a:extLst>
              <a:ext uri="{FF2B5EF4-FFF2-40B4-BE49-F238E27FC236}">
                <a16:creationId xmlns:a16="http://schemas.microsoft.com/office/drawing/2014/main" id="{3394343A-8375-DF38-4407-AE6667AC3AA0}"/>
              </a:ext>
            </a:extLst>
          </p:cNvPr>
          <p:cNvSpPr txBox="1">
            <a:spLocks/>
          </p:cNvSpPr>
          <p:nvPr/>
        </p:nvSpPr>
        <p:spPr>
          <a:xfrm>
            <a:off x="509276" y="4315555"/>
            <a:ext cx="4117141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pt-PT" sz="5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nton"/>
                <a:sym typeface="Anton"/>
              </a:rPr>
              <a:t>ELETRÓNICA</a:t>
            </a:r>
          </a:p>
        </p:txBody>
      </p:sp>
      <p:sp>
        <p:nvSpPr>
          <p:cNvPr id="8" name="Google Shape;1160;p43">
            <a:extLst>
              <a:ext uri="{FF2B5EF4-FFF2-40B4-BE49-F238E27FC236}">
                <a16:creationId xmlns:a16="http://schemas.microsoft.com/office/drawing/2014/main" id="{E4CE2274-2556-791B-767B-8A821AABA075}"/>
              </a:ext>
            </a:extLst>
          </p:cNvPr>
          <p:cNvSpPr txBox="1">
            <a:spLocks/>
          </p:cNvSpPr>
          <p:nvPr/>
        </p:nvSpPr>
        <p:spPr>
          <a:xfrm>
            <a:off x="7219401" y="1805796"/>
            <a:ext cx="4972599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pt-PT" sz="5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  <a:lumOff val="90000"/>
                  </a:schemeClr>
                </a:solidFill>
                <a:effectLst/>
                <a:uLnTx/>
                <a:uFillTx/>
                <a:latin typeface="Anton"/>
                <a:sym typeface="Anton"/>
              </a:rPr>
              <a:t>ESTRUTURA FÍSICA</a:t>
            </a:r>
          </a:p>
        </p:txBody>
      </p:sp>
      <p:sp>
        <p:nvSpPr>
          <p:cNvPr id="9" name="Google Shape;1162;p43">
            <a:extLst>
              <a:ext uri="{FF2B5EF4-FFF2-40B4-BE49-F238E27FC236}">
                <a16:creationId xmlns:a16="http://schemas.microsoft.com/office/drawing/2014/main" id="{D7ADA1B9-DB25-CCC0-0DB2-61540B568ECB}"/>
              </a:ext>
            </a:extLst>
          </p:cNvPr>
          <p:cNvSpPr txBox="1">
            <a:spLocks/>
          </p:cNvSpPr>
          <p:nvPr/>
        </p:nvSpPr>
        <p:spPr>
          <a:xfrm>
            <a:off x="7656278" y="4315555"/>
            <a:ext cx="4117141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ewy"/>
              <a:buNone/>
              <a:tabLst/>
              <a:defRPr/>
            </a:pPr>
            <a:r>
              <a:rPr kumimoji="0" lang="pt-PT" sz="5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Anton"/>
                <a:sym typeface="Anton"/>
              </a:rPr>
              <a:t>PROGRAMAÇÃO</a:t>
            </a:r>
          </a:p>
        </p:txBody>
      </p:sp>
    </p:spTree>
    <p:extLst>
      <p:ext uri="{BB962C8B-B14F-4D97-AF65-F5344CB8AC3E}">
        <p14:creationId xmlns:p14="http://schemas.microsoft.com/office/powerpoint/2010/main" val="413722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22;p49">
            <a:extLst>
              <a:ext uri="{FF2B5EF4-FFF2-40B4-BE49-F238E27FC236}">
                <a16:creationId xmlns:a16="http://schemas.microsoft.com/office/drawing/2014/main" id="{C1D1D909-8DC3-DDA3-1154-9255B92744E0}"/>
              </a:ext>
            </a:extLst>
          </p:cNvPr>
          <p:cNvSpPr txBox="1">
            <a:spLocks/>
          </p:cNvSpPr>
          <p:nvPr/>
        </p:nvSpPr>
        <p:spPr>
          <a:xfrm>
            <a:off x="195943" y="706035"/>
            <a:ext cx="94995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dirty="0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A IDEIA</a:t>
            </a:r>
          </a:p>
        </p:txBody>
      </p:sp>
      <p:sp>
        <p:nvSpPr>
          <p:cNvPr id="5" name="Google Shape;1422;p49">
            <a:extLst>
              <a:ext uri="{FF2B5EF4-FFF2-40B4-BE49-F238E27FC236}">
                <a16:creationId xmlns:a16="http://schemas.microsoft.com/office/drawing/2014/main" id="{619A5828-D730-C532-5CA4-E07117A14DD0}"/>
              </a:ext>
            </a:extLst>
          </p:cNvPr>
          <p:cNvSpPr txBox="1">
            <a:spLocks/>
          </p:cNvSpPr>
          <p:nvPr/>
        </p:nvSpPr>
        <p:spPr>
          <a:xfrm>
            <a:off x="389593" y="1241693"/>
            <a:ext cx="114128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8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Plataforma que equilibra uma bola automaticamente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8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Usa câmara para detetar a posição da bola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8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Controla a inclinação com dois servos (X e Y)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8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Algoritmo PID ajusta os ângulos em tempo real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8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Projeto educativo e open-</a:t>
            </a:r>
            <a:r>
              <a:rPr lang="pt-PT" sz="28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source</a:t>
            </a:r>
            <a:endParaRPr lang="pt-PT" sz="2800" dirty="0">
              <a:solidFill>
                <a:srgbClr val="FFFF00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68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8ECEF-424D-D798-88E4-C7ABC6E59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22;p49">
            <a:extLst>
              <a:ext uri="{FF2B5EF4-FFF2-40B4-BE49-F238E27FC236}">
                <a16:creationId xmlns:a16="http://schemas.microsoft.com/office/drawing/2014/main" id="{536E336A-D580-5971-B92A-33EFFBD113D2}"/>
              </a:ext>
            </a:extLst>
          </p:cNvPr>
          <p:cNvSpPr txBox="1">
            <a:spLocks/>
          </p:cNvSpPr>
          <p:nvPr/>
        </p:nvSpPr>
        <p:spPr>
          <a:xfrm>
            <a:off x="0" y="772885"/>
            <a:ext cx="111687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dirty="0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Estrutura Física</a:t>
            </a:r>
          </a:p>
        </p:txBody>
      </p:sp>
      <p:sp>
        <p:nvSpPr>
          <p:cNvPr id="2" name="Google Shape;1422;p49">
            <a:extLst>
              <a:ext uri="{FF2B5EF4-FFF2-40B4-BE49-F238E27FC236}">
                <a16:creationId xmlns:a16="http://schemas.microsoft.com/office/drawing/2014/main" id="{4BD60B76-C0E2-1826-3AFD-13937401A4E3}"/>
              </a:ext>
            </a:extLst>
          </p:cNvPr>
          <p:cNvSpPr txBox="1">
            <a:spLocks/>
          </p:cNvSpPr>
          <p:nvPr/>
        </p:nvSpPr>
        <p:spPr>
          <a:xfrm>
            <a:off x="389593" y="1289812"/>
            <a:ext cx="114128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8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Plataforma em contraplacado pintado de preto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8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Cruz branca no centro + borda de madeira visível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8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Dois braços 3D com suporte para servos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8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Pivô central com base côncava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8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Revestimento com boa aderência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8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Webcam fixa numa estrutura superior</a:t>
            </a:r>
          </a:p>
        </p:txBody>
      </p:sp>
    </p:spTree>
    <p:extLst>
      <p:ext uri="{BB962C8B-B14F-4D97-AF65-F5344CB8AC3E}">
        <p14:creationId xmlns:p14="http://schemas.microsoft.com/office/powerpoint/2010/main" val="148347631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5581E-B9D2-6B8A-6A5C-A67FC57EE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22;p49">
            <a:extLst>
              <a:ext uri="{FF2B5EF4-FFF2-40B4-BE49-F238E27FC236}">
                <a16:creationId xmlns:a16="http://schemas.microsoft.com/office/drawing/2014/main" id="{1C509B96-CF4E-94D4-28C6-53A5A5F2CD2A}"/>
              </a:ext>
            </a:extLst>
          </p:cNvPr>
          <p:cNvSpPr txBox="1">
            <a:spLocks/>
          </p:cNvSpPr>
          <p:nvPr/>
        </p:nvSpPr>
        <p:spPr>
          <a:xfrm>
            <a:off x="0" y="772885"/>
            <a:ext cx="111687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dirty="0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Eletrónica</a:t>
            </a:r>
          </a:p>
        </p:txBody>
      </p:sp>
      <p:sp>
        <p:nvSpPr>
          <p:cNvPr id="2" name="Google Shape;1422;p49">
            <a:extLst>
              <a:ext uri="{FF2B5EF4-FFF2-40B4-BE49-F238E27FC236}">
                <a16:creationId xmlns:a16="http://schemas.microsoft.com/office/drawing/2014/main" id="{57509A29-02A7-841D-566D-DBC0E0B375B2}"/>
              </a:ext>
            </a:extLst>
          </p:cNvPr>
          <p:cNvSpPr txBox="1">
            <a:spLocks/>
          </p:cNvSpPr>
          <p:nvPr/>
        </p:nvSpPr>
        <p:spPr>
          <a:xfrm>
            <a:off x="389593" y="1289812"/>
            <a:ext cx="114128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8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Arduino UNO para controlo central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8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PCA9685 para controlar servos com precisão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8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2 servos DM996 (15 </a:t>
            </a:r>
            <a:r>
              <a:rPr lang="pt-PT" sz="28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kg·cm</a:t>
            </a:r>
            <a:r>
              <a:rPr lang="pt-PT" sz="28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)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8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Fonte de alimentação 6V / 72W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8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Webcam USB ligada ao PC</a:t>
            </a:r>
          </a:p>
        </p:txBody>
      </p:sp>
    </p:spTree>
    <p:extLst>
      <p:ext uri="{BB962C8B-B14F-4D97-AF65-F5344CB8AC3E}">
        <p14:creationId xmlns:p14="http://schemas.microsoft.com/office/powerpoint/2010/main" val="69562018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AD189-EB78-4F4A-EE48-4F0A66C06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9524F05C-AF3E-A9BF-4E45-2A975B63C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770"/>
            <a:ext cx="12192000" cy="5484918"/>
          </a:xfrm>
          <a:prstGeom prst="rect">
            <a:avLst/>
          </a:prstGeom>
        </p:spPr>
      </p:pic>
      <p:sp>
        <p:nvSpPr>
          <p:cNvPr id="5" name="Google Shape;1422;p49">
            <a:extLst>
              <a:ext uri="{FF2B5EF4-FFF2-40B4-BE49-F238E27FC236}">
                <a16:creationId xmlns:a16="http://schemas.microsoft.com/office/drawing/2014/main" id="{B403695A-8F71-978A-112E-8F01DB7489A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995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Eletrónica do Cansat</a:t>
            </a:r>
            <a:endParaRPr lang="pt-PT" dirty="0">
              <a:solidFill>
                <a:schemeClr val="bg1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6" name="Google Shape;1422;p49">
            <a:extLst>
              <a:ext uri="{FF2B5EF4-FFF2-40B4-BE49-F238E27FC236}">
                <a16:creationId xmlns:a16="http://schemas.microsoft.com/office/drawing/2014/main" id="{EB4ED6E4-1DFE-B423-6624-23E5AABA7D7D}"/>
              </a:ext>
            </a:extLst>
          </p:cNvPr>
          <p:cNvSpPr txBox="1">
            <a:spLocks/>
          </p:cNvSpPr>
          <p:nvPr/>
        </p:nvSpPr>
        <p:spPr>
          <a:xfrm>
            <a:off x="-1" y="623500"/>
            <a:ext cx="93114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Cansat</a:t>
            </a:r>
            <a:r>
              <a:rPr lang="pt-PT" sz="36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</a:t>
            </a:r>
            <a:r>
              <a:rPr lang="pt-PT" sz="3600" dirty="0" err="1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Electronics</a:t>
            </a:r>
            <a:endParaRPr lang="pt-PT" sz="3600" dirty="0">
              <a:solidFill>
                <a:srgbClr val="FFFF00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3" name="Imagem 2" descr="Uma imagem com eletrónica, Componente eletrónico, Componente de circuito, Componente passivo de circuito&#10;&#10;Os conteúdos gerados por IA poderão estar incorretos.">
            <a:extLst>
              <a:ext uri="{FF2B5EF4-FFF2-40B4-BE49-F238E27FC236}">
                <a16:creationId xmlns:a16="http://schemas.microsoft.com/office/drawing/2014/main" id="{B362CE01-50A5-3650-568E-D681FAF50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3" t="4487" r="25771"/>
          <a:stretch/>
        </p:blipFill>
        <p:spPr>
          <a:xfrm>
            <a:off x="149799" y="2193267"/>
            <a:ext cx="905579" cy="869272"/>
          </a:xfrm>
          <a:prstGeom prst="rect">
            <a:avLst/>
          </a:prstGeom>
        </p:spPr>
      </p:pic>
      <p:pic>
        <p:nvPicPr>
          <p:cNvPr id="2" name="Imagem 1" descr="Uma imagem com parafuso, conjunto de serviço em metal, Ferragens domésticas, metal&#10;&#10;Os conteúdos gerados por IA poderão estar incorretos.">
            <a:extLst>
              <a:ext uri="{FF2B5EF4-FFF2-40B4-BE49-F238E27FC236}">
                <a16:creationId xmlns:a16="http://schemas.microsoft.com/office/drawing/2014/main" id="{EFD71052-B9AE-CD5D-4332-A53D7FD5B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0" t="19524" r="30746" b="20775"/>
          <a:stretch/>
        </p:blipFill>
        <p:spPr>
          <a:xfrm>
            <a:off x="149799" y="3247740"/>
            <a:ext cx="905579" cy="554786"/>
          </a:xfrm>
          <a:prstGeom prst="rect">
            <a:avLst/>
          </a:prstGeom>
        </p:spPr>
      </p:pic>
      <p:pic>
        <p:nvPicPr>
          <p:cNvPr id="7" name="Imagem 6" descr="Uma imagem com texto, Consumíveis de escritório, Consumíveis gerais, caneta&#10;&#10;Os conteúdos gerados por IA poderão estar incorretos.">
            <a:extLst>
              <a:ext uri="{FF2B5EF4-FFF2-40B4-BE49-F238E27FC236}">
                <a16:creationId xmlns:a16="http://schemas.microsoft.com/office/drawing/2014/main" id="{1DE92747-2F86-B421-00BB-C4F482BD32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8" t="8024" r="32736"/>
          <a:stretch/>
        </p:blipFill>
        <p:spPr>
          <a:xfrm>
            <a:off x="392006" y="5332271"/>
            <a:ext cx="663372" cy="613189"/>
          </a:xfrm>
          <a:prstGeom prst="rect">
            <a:avLst/>
          </a:prstGeom>
        </p:spPr>
      </p:pic>
      <p:pic>
        <p:nvPicPr>
          <p:cNvPr id="4" name="Imagem 3" descr="Uma imagem com eletrónica, texto, Engenharia eletrónica, cabo&#10;&#10;Os conteúdos gerados por IA poderão estar incorretos.">
            <a:extLst>
              <a:ext uri="{FF2B5EF4-FFF2-40B4-BE49-F238E27FC236}">
                <a16:creationId xmlns:a16="http://schemas.microsoft.com/office/drawing/2014/main" id="{9621FA13-78D0-9DA7-C37A-2B04BACF9B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93"/>
          <a:stretch/>
        </p:blipFill>
        <p:spPr>
          <a:xfrm>
            <a:off x="184695" y="4331747"/>
            <a:ext cx="870684" cy="638789"/>
          </a:xfrm>
          <a:prstGeom prst="rect">
            <a:avLst/>
          </a:prstGeom>
        </p:spPr>
      </p:pic>
      <p:pic>
        <p:nvPicPr>
          <p:cNvPr id="9" name="Imagem 8" descr="Uma imagem com eletrónica, Engenharia eletrónica, Componente de circuito, Componente eletrónico&#10;&#10;Os conteúdos gerados por IA poderão estar incorretos.">
            <a:extLst>
              <a:ext uri="{FF2B5EF4-FFF2-40B4-BE49-F238E27FC236}">
                <a16:creationId xmlns:a16="http://schemas.microsoft.com/office/drawing/2014/main" id="{8E7FE715-2CEE-626F-575A-8FD2958A00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t="8238" r="21563" b="-8238"/>
          <a:stretch/>
        </p:blipFill>
        <p:spPr>
          <a:xfrm>
            <a:off x="184694" y="6122030"/>
            <a:ext cx="905793" cy="735970"/>
          </a:xfrm>
          <a:prstGeom prst="rect">
            <a:avLst/>
          </a:prstGeom>
        </p:spPr>
      </p:pic>
      <p:sp>
        <p:nvSpPr>
          <p:cNvPr id="24" name="Google Shape;1422;p49">
            <a:extLst>
              <a:ext uri="{FF2B5EF4-FFF2-40B4-BE49-F238E27FC236}">
                <a16:creationId xmlns:a16="http://schemas.microsoft.com/office/drawing/2014/main" id="{17237BB7-F42E-1B9F-3ADC-5194ED579E9C}"/>
              </a:ext>
            </a:extLst>
          </p:cNvPr>
          <p:cNvSpPr txBox="1">
            <a:spLocks/>
          </p:cNvSpPr>
          <p:nvPr/>
        </p:nvSpPr>
        <p:spPr>
          <a:xfrm>
            <a:off x="5709920" y="25400"/>
            <a:ext cx="63920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pt-PT" sz="2400" dirty="0">
                <a:solidFill>
                  <a:schemeClr val="tx2">
                    <a:lumMod val="25000"/>
                    <a:lumOff val="7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Informação obtida a partir dos </a:t>
            </a:r>
            <a:r>
              <a:rPr lang="pt-PT" sz="2400" dirty="0" err="1">
                <a:solidFill>
                  <a:schemeClr val="tx2">
                    <a:lumMod val="25000"/>
                    <a:lumOff val="7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datasheets</a:t>
            </a:r>
            <a:r>
              <a:rPr lang="pt-PT" sz="2400" dirty="0">
                <a:solidFill>
                  <a:schemeClr val="tx2">
                    <a:lumMod val="25000"/>
                    <a:lumOff val="7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oficiais dos componentes</a:t>
            </a:r>
          </a:p>
        </p:txBody>
      </p:sp>
      <p:sp>
        <p:nvSpPr>
          <p:cNvPr id="26" name="Google Shape;1422;p49">
            <a:extLst>
              <a:ext uri="{FF2B5EF4-FFF2-40B4-BE49-F238E27FC236}">
                <a16:creationId xmlns:a16="http://schemas.microsoft.com/office/drawing/2014/main" id="{0B422DAA-E5D6-47B9-1652-54C54D3DB5E8}"/>
              </a:ext>
            </a:extLst>
          </p:cNvPr>
          <p:cNvSpPr txBox="1">
            <a:spLocks/>
          </p:cNvSpPr>
          <p:nvPr/>
        </p:nvSpPr>
        <p:spPr>
          <a:xfrm>
            <a:off x="6898641" y="689540"/>
            <a:ext cx="52033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Information sourced from official component datasheets</a:t>
            </a:r>
            <a:endParaRPr lang="pt-PT" sz="1800" dirty="0">
              <a:solidFill>
                <a:schemeClr val="bg1">
                  <a:lumMod val="85000"/>
                </a:schemeClr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982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D29E2-26D2-4F49-3A76-BC5DC56D1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22;p49">
            <a:extLst>
              <a:ext uri="{FF2B5EF4-FFF2-40B4-BE49-F238E27FC236}">
                <a16:creationId xmlns:a16="http://schemas.microsoft.com/office/drawing/2014/main" id="{EB3C5B95-BBD5-22C6-8FB2-5A00815C543C}"/>
              </a:ext>
            </a:extLst>
          </p:cNvPr>
          <p:cNvSpPr txBox="1">
            <a:spLocks/>
          </p:cNvSpPr>
          <p:nvPr/>
        </p:nvSpPr>
        <p:spPr>
          <a:xfrm>
            <a:off x="0" y="772885"/>
            <a:ext cx="111687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dirty="0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Programação</a:t>
            </a:r>
          </a:p>
        </p:txBody>
      </p:sp>
      <p:sp>
        <p:nvSpPr>
          <p:cNvPr id="2" name="Google Shape;1422;p49">
            <a:extLst>
              <a:ext uri="{FF2B5EF4-FFF2-40B4-BE49-F238E27FC236}">
                <a16:creationId xmlns:a16="http://schemas.microsoft.com/office/drawing/2014/main" id="{46F0E199-E359-4848-1F53-8C7BE0624F0C}"/>
              </a:ext>
            </a:extLst>
          </p:cNvPr>
          <p:cNvSpPr txBox="1">
            <a:spLocks/>
          </p:cNvSpPr>
          <p:nvPr/>
        </p:nvSpPr>
        <p:spPr>
          <a:xfrm>
            <a:off x="221152" y="1345585"/>
            <a:ext cx="624381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Python</a:t>
            </a:r>
            <a:r>
              <a:rPr lang="pt-PT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(no PC):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000" dirty="0" err="1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OpenCV</a:t>
            </a:r>
            <a:r>
              <a:rPr lang="pt-PT" sz="20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para visão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0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PID para controlo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0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Interface gráfica com </a:t>
            </a:r>
            <a:r>
              <a:rPr lang="pt-PT" sz="2000" dirty="0" err="1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sliders</a:t>
            </a:r>
            <a:r>
              <a:rPr lang="pt-PT" sz="20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(</a:t>
            </a:r>
            <a:r>
              <a:rPr lang="pt-PT" sz="2000" dirty="0" err="1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CustomTkinter</a:t>
            </a:r>
            <a:r>
              <a:rPr lang="pt-PT" sz="20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)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0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Envio de comandos para o Arduino</a:t>
            </a:r>
          </a:p>
        </p:txBody>
      </p:sp>
      <p:sp>
        <p:nvSpPr>
          <p:cNvPr id="4" name="Google Shape;1422;p49">
            <a:extLst>
              <a:ext uri="{FF2B5EF4-FFF2-40B4-BE49-F238E27FC236}">
                <a16:creationId xmlns:a16="http://schemas.microsoft.com/office/drawing/2014/main" id="{FBBA4F64-37DF-1839-4A7A-C8EC322C4CB1}"/>
              </a:ext>
            </a:extLst>
          </p:cNvPr>
          <p:cNvSpPr txBox="1">
            <a:spLocks/>
          </p:cNvSpPr>
          <p:nvPr/>
        </p:nvSpPr>
        <p:spPr>
          <a:xfrm>
            <a:off x="6264441" y="1213238"/>
            <a:ext cx="59275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Arduino: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0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Recebe comandos via serial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0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Controla servos com PCA9685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PT" sz="20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Aplica limites de segurança definidos na calibração</a:t>
            </a:r>
          </a:p>
        </p:txBody>
      </p:sp>
    </p:spTree>
    <p:extLst>
      <p:ext uri="{BB962C8B-B14F-4D97-AF65-F5344CB8AC3E}">
        <p14:creationId xmlns:p14="http://schemas.microsoft.com/office/powerpoint/2010/main" val="1088608500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250C-73EA-DA2B-5B15-145A3E3C3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22;p49">
            <a:extLst>
              <a:ext uri="{FF2B5EF4-FFF2-40B4-BE49-F238E27FC236}">
                <a16:creationId xmlns:a16="http://schemas.microsoft.com/office/drawing/2014/main" id="{428AC141-B73C-FE78-3817-A9E1317AD5D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995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dirty="0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Orçamento</a:t>
            </a:r>
          </a:p>
        </p:txBody>
      </p:sp>
      <p:sp>
        <p:nvSpPr>
          <p:cNvPr id="6" name="Google Shape;1422;p49">
            <a:extLst>
              <a:ext uri="{FF2B5EF4-FFF2-40B4-BE49-F238E27FC236}">
                <a16:creationId xmlns:a16="http://schemas.microsoft.com/office/drawing/2014/main" id="{53F395E7-5781-7D8B-58F1-7CFC6C72FBF1}"/>
              </a:ext>
            </a:extLst>
          </p:cNvPr>
          <p:cNvSpPr txBox="1">
            <a:spLocks/>
          </p:cNvSpPr>
          <p:nvPr/>
        </p:nvSpPr>
        <p:spPr>
          <a:xfrm>
            <a:off x="0" y="572700"/>
            <a:ext cx="93114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pt-PT" sz="3600" dirty="0">
                <a:solidFill>
                  <a:srgbClr val="FFFF00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Budget</a:t>
            </a:r>
          </a:p>
        </p:txBody>
      </p:sp>
      <p:sp>
        <p:nvSpPr>
          <p:cNvPr id="2" name="Google Shape;2433;p69">
            <a:extLst>
              <a:ext uri="{FF2B5EF4-FFF2-40B4-BE49-F238E27FC236}">
                <a16:creationId xmlns:a16="http://schemas.microsoft.com/office/drawing/2014/main" id="{E67FF2FC-F3DF-48FC-08C2-82E25DCB469D}"/>
              </a:ext>
            </a:extLst>
          </p:cNvPr>
          <p:cNvSpPr txBox="1"/>
          <p:nvPr/>
        </p:nvSpPr>
        <p:spPr>
          <a:xfrm>
            <a:off x="952258" y="1278750"/>
            <a:ext cx="9061691" cy="136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pt-PT" sz="2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Kit do </a:t>
            </a:r>
            <a:r>
              <a:rPr lang="pt-PT" sz="2400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Cansat</a:t>
            </a:r>
            <a:r>
              <a:rPr lang="pt-PT" sz="2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Junior</a:t>
            </a:r>
            <a:r>
              <a:rPr lang="pt-PT" sz="2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 --------------------------- 200 €</a:t>
            </a:r>
            <a:endParaRPr lang="en" sz="24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Barlow"/>
            </a:endParaRPr>
          </a:p>
          <a:p>
            <a:pPr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Cabo vela 3 mm x 15 m -------------------------- 9 €</a:t>
            </a:r>
          </a:p>
          <a:p>
            <a:pPr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pt-PT" sz="2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Chumbadas --------------------------------------- 4 €</a:t>
            </a:r>
          </a:p>
          <a:p>
            <a:pPr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pt-PT" sz="2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Tecido impermeável ----------------------------- 7 €</a:t>
            </a:r>
          </a:p>
          <a:p>
            <a:pPr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pt-PT" sz="2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Calha 32x16mm 2.10m ----------------------- 4.59 €</a:t>
            </a:r>
          </a:p>
          <a:p>
            <a:pPr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pt-PT" sz="2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T-shirts ------------------------------------------- 75 €</a:t>
            </a:r>
          </a:p>
          <a:p>
            <a:pPr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          TOTAL                               </a:t>
            </a: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"/>
              </a:rPr>
              <a:t>≈</a:t>
            </a:r>
            <a:r>
              <a:rPr lang="pt-PT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arlow"/>
              </a:rPr>
              <a:t>300 €              </a:t>
            </a:r>
            <a:endParaRPr sz="32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23076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2;p75">
            <a:extLst>
              <a:ext uri="{FF2B5EF4-FFF2-40B4-BE49-F238E27FC236}">
                <a16:creationId xmlns:a16="http://schemas.microsoft.com/office/drawing/2014/main" id="{F0B837D3-C744-0643-FC91-6878A0CBEEE8}"/>
              </a:ext>
            </a:extLst>
          </p:cNvPr>
          <p:cNvSpPr txBox="1">
            <a:spLocks/>
          </p:cNvSpPr>
          <p:nvPr/>
        </p:nvSpPr>
        <p:spPr>
          <a:xfrm rot="20918824">
            <a:off x="1459648" y="5704307"/>
            <a:ext cx="3564986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6000" dirty="0">
                <a:solidFill>
                  <a:schemeClr val="accent2">
                    <a:lumMod val="75000"/>
                  </a:schemeClr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44469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</TotalTime>
  <Words>259</Words>
  <Application>Microsoft Office PowerPoint</Application>
  <PresentationFormat>Ecrã Panorâmico</PresentationFormat>
  <Paragraphs>56</Paragraphs>
  <Slides>9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8" baseType="lpstr">
      <vt:lpstr>ADLaM Display</vt:lpstr>
      <vt:lpstr>Aharoni</vt:lpstr>
      <vt:lpstr>Anton</vt:lpstr>
      <vt:lpstr>Aptos</vt:lpstr>
      <vt:lpstr>Aptos Display</vt:lpstr>
      <vt:lpstr>Arial</vt:lpstr>
      <vt:lpstr>Calibri</vt:lpstr>
      <vt:lpstr>Chewy</vt:lpstr>
      <vt:lpstr>Tema do Office</vt:lpstr>
      <vt:lpstr> OpenBalance  Plataforma de Equilíbrio com Controlo PID e Visão Computacional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João RS. Pavão</dc:creator>
  <cp:lastModifiedBy>João RS. Pavão</cp:lastModifiedBy>
  <cp:revision>52</cp:revision>
  <dcterms:created xsi:type="dcterms:W3CDTF">2025-05-07T21:44:56Z</dcterms:created>
  <dcterms:modified xsi:type="dcterms:W3CDTF">2025-06-09T18:35:49Z</dcterms:modified>
</cp:coreProperties>
</file>